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60" r:id="rId5"/>
    <p:sldId id="258" r:id="rId6"/>
    <p:sldId id="267" r:id="rId7"/>
    <p:sldId id="259" r:id="rId8"/>
    <p:sldId id="262" r:id="rId9"/>
    <p:sldId id="273" r:id="rId10"/>
    <p:sldId id="263" r:id="rId11"/>
    <p:sldId id="264" r:id="rId12"/>
    <p:sldId id="266" r:id="rId13"/>
    <p:sldId id="265" r:id="rId14"/>
    <p:sldId id="268" r:id="rId15"/>
    <p:sldId id="269" r:id="rId16"/>
    <p:sldId id="270" r:id="rId17"/>
    <p:sldId id="271"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5/20/2021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5/20/2021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5/20/2021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tel.nesinc.com/TestView.aspx?f=HTML_FRAG/MA091_TestPage.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gltech.org/domain/6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witter.com/MATeacherTest" TargetMode="External"/><Relationship Id="rId2" Type="http://schemas.openxmlformats.org/officeDocument/2006/relationships/hyperlink" Target="mailto:lboyd@gltech.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jrlussier82@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alegislature.gov/Laws/GeneralLaws/PartI/TitleXII/Chapter74/Section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assconnecting.org/pathwaymapping/default.asp#mapping" TargetMode="External"/><Relationship Id="rId2" Type="http://schemas.openxmlformats.org/officeDocument/2006/relationships/hyperlink" Target="https://www.noodle.com/schools/ma_location/vocational_characteristics" TargetMode="External"/><Relationship Id="rId1" Type="http://schemas.openxmlformats.org/officeDocument/2006/relationships/slideLayout" Target="../slideLayouts/slideLayout2.xml"/><Relationship Id="rId4" Type="http://schemas.openxmlformats.org/officeDocument/2006/relationships/hyperlink" Target="https://www.schoolspring.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doe.mass.edu/licensure/voctech/chapter-74-guide-preliminary-licensure.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doe.mass.edu/licensure/elar/navigating-the-system.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AD2CE-AB1B-40B6-9686-F09399398278}"/>
              </a:ext>
            </a:extLst>
          </p:cNvPr>
          <p:cNvSpPr>
            <a:spLocks noGrp="1"/>
          </p:cNvSpPr>
          <p:nvPr>
            <p:ph type="ctrTitle"/>
          </p:nvPr>
        </p:nvSpPr>
        <p:spPr/>
        <p:txBody>
          <a:bodyPr>
            <a:normAutofit fontScale="90000"/>
          </a:bodyPr>
          <a:lstStyle/>
          <a:p>
            <a:pPr algn="ctr"/>
            <a:r>
              <a:rPr lang="en-US" dirty="0"/>
              <a:t>The Massachusetts</a:t>
            </a:r>
            <a:br>
              <a:rPr lang="en-US" dirty="0"/>
            </a:br>
            <a:r>
              <a:rPr lang="en-US" dirty="0"/>
              <a:t>Vocational Teacher Licensure Process</a:t>
            </a:r>
          </a:p>
        </p:txBody>
      </p:sp>
      <p:sp>
        <p:nvSpPr>
          <p:cNvPr id="3" name="Subtitle 2">
            <a:extLst>
              <a:ext uri="{FF2B5EF4-FFF2-40B4-BE49-F238E27FC236}">
                <a16:creationId xmlns:a16="http://schemas.microsoft.com/office/drawing/2014/main" id="{AC67B172-9CB1-4709-8E54-6A7142590602}"/>
              </a:ext>
            </a:extLst>
          </p:cNvPr>
          <p:cNvSpPr>
            <a:spLocks noGrp="1"/>
          </p:cNvSpPr>
          <p:nvPr>
            <p:ph type="subTitle" idx="1"/>
          </p:nvPr>
        </p:nvSpPr>
        <p:spPr/>
        <p:txBody>
          <a:bodyPr/>
          <a:lstStyle/>
          <a:p>
            <a:pPr algn="ctr"/>
            <a:r>
              <a:rPr lang="en-US" dirty="0"/>
              <a:t>The following presentation will explain How to become a preliminary, Chapter 74 Vocational Technical Teacher</a:t>
            </a:r>
          </a:p>
        </p:txBody>
      </p:sp>
    </p:spTree>
    <p:extLst>
      <p:ext uri="{BB962C8B-B14F-4D97-AF65-F5344CB8AC3E}">
        <p14:creationId xmlns:p14="http://schemas.microsoft.com/office/powerpoint/2010/main" val="1688112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FE803-F4C7-4C9C-9C35-14DD0F306173}"/>
              </a:ext>
            </a:extLst>
          </p:cNvPr>
          <p:cNvSpPr>
            <a:spLocks noGrp="1"/>
          </p:cNvSpPr>
          <p:nvPr>
            <p:ph type="title"/>
          </p:nvPr>
        </p:nvSpPr>
        <p:spPr/>
        <p:txBody>
          <a:bodyPr/>
          <a:lstStyle/>
          <a:p>
            <a:r>
              <a:rPr lang="en-US" dirty="0"/>
              <a:t>What are the basics?</a:t>
            </a:r>
          </a:p>
        </p:txBody>
      </p:sp>
      <p:sp>
        <p:nvSpPr>
          <p:cNvPr id="3" name="Content Placeholder 2">
            <a:extLst>
              <a:ext uri="{FF2B5EF4-FFF2-40B4-BE49-F238E27FC236}">
                <a16:creationId xmlns:a16="http://schemas.microsoft.com/office/drawing/2014/main" id="{AAB85D7A-EC9A-4BDB-80CC-60DC32225767}"/>
              </a:ext>
            </a:extLst>
          </p:cNvPr>
          <p:cNvSpPr>
            <a:spLocks noGrp="1"/>
          </p:cNvSpPr>
          <p:nvPr>
            <p:ph idx="1"/>
          </p:nvPr>
        </p:nvSpPr>
        <p:spPr/>
        <p:txBody>
          <a:bodyPr>
            <a:normAutofit fontScale="92500" lnSpcReduction="20000"/>
          </a:bodyPr>
          <a:lstStyle/>
          <a:p>
            <a:r>
              <a:rPr lang="en-US" dirty="0"/>
              <a:t>Almost all Chapter 74 CVTE licenses require a minimum of 3-5 years in the field/workforce that aligns to that license. More so, many require specific licenses, certifications, a degree, or depending on the field, all of the above; e.g.</a:t>
            </a:r>
          </a:p>
          <a:p>
            <a:pPr lvl="1"/>
            <a:r>
              <a:rPr lang="en-US" dirty="0"/>
              <a:t>Plumbing – 5 years of full-time employment in the trade, Master Plumbing License</a:t>
            </a:r>
          </a:p>
          <a:p>
            <a:pPr lvl="1"/>
            <a:r>
              <a:rPr lang="en-US" dirty="0"/>
              <a:t>Carpentry – 5 years of full-time employment in the trade, construction Supervisor’s License</a:t>
            </a:r>
          </a:p>
          <a:p>
            <a:pPr lvl="1"/>
            <a:r>
              <a:rPr lang="en-US" dirty="0"/>
              <a:t>Business Technology – 4 years of full-time employment in the field, Associate degree or higher degree related to the subject matter and skills to be taught.</a:t>
            </a:r>
          </a:p>
          <a:p>
            <a:r>
              <a:rPr lang="en-US" dirty="0"/>
              <a:t>A passing score on both the Vocational Literacy Skills and Communication and Literacy Skills exams (VTELS) is required.</a:t>
            </a:r>
          </a:p>
          <a:p>
            <a:r>
              <a:rPr lang="en-US" dirty="0"/>
              <a:t>Also, a passing score on both a written and performance exam in your field is required.</a:t>
            </a:r>
          </a:p>
        </p:txBody>
      </p:sp>
    </p:spTree>
    <p:extLst>
      <p:ext uri="{BB962C8B-B14F-4D97-AF65-F5344CB8AC3E}">
        <p14:creationId xmlns:p14="http://schemas.microsoft.com/office/powerpoint/2010/main" val="301655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E49A6-958F-4060-BD0C-8E96360B361B}"/>
              </a:ext>
            </a:extLst>
          </p:cNvPr>
          <p:cNvSpPr>
            <a:spLocks noGrp="1"/>
          </p:cNvSpPr>
          <p:nvPr>
            <p:ph type="title"/>
          </p:nvPr>
        </p:nvSpPr>
        <p:spPr/>
        <p:txBody>
          <a:bodyPr/>
          <a:lstStyle/>
          <a:p>
            <a:r>
              <a:rPr lang="en-US" dirty="0"/>
              <a:t>It’s Essentially 4-5 tests, plus your current Licensing</a:t>
            </a:r>
          </a:p>
        </p:txBody>
      </p:sp>
      <p:sp>
        <p:nvSpPr>
          <p:cNvPr id="3" name="Content Placeholder 2">
            <a:extLst>
              <a:ext uri="{FF2B5EF4-FFF2-40B4-BE49-F238E27FC236}">
                <a16:creationId xmlns:a16="http://schemas.microsoft.com/office/drawing/2014/main" id="{9E88C918-3570-48A0-B89F-95CD86C57FDC}"/>
              </a:ext>
            </a:extLst>
          </p:cNvPr>
          <p:cNvSpPr>
            <a:spLocks noGrp="1"/>
          </p:cNvSpPr>
          <p:nvPr>
            <p:ph idx="1"/>
          </p:nvPr>
        </p:nvSpPr>
        <p:spPr/>
        <p:txBody>
          <a:bodyPr/>
          <a:lstStyle/>
          <a:p>
            <a:r>
              <a:rPr lang="en-US" dirty="0"/>
              <a:t>Here’s an example from the Ch. 74 Guide</a:t>
            </a:r>
          </a:p>
        </p:txBody>
      </p:sp>
      <p:pic>
        <p:nvPicPr>
          <p:cNvPr id="5" name="Picture 4">
            <a:extLst>
              <a:ext uri="{FF2B5EF4-FFF2-40B4-BE49-F238E27FC236}">
                <a16:creationId xmlns:a16="http://schemas.microsoft.com/office/drawing/2014/main" id="{3AA29115-696D-4160-BD4D-AAB6C4106BED}"/>
              </a:ext>
            </a:extLst>
          </p:cNvPr>
          <p:cNvPicPr>
            <a:picLocks noChangeAspect="1"/>
          </p:cNvPicPr>
          <p:nvPr/>
        </p:nvPicPr>
        <p:blipFill>
          <a:blip r:embed="rId2"/>
          <a:stretch>
            <a:fillRect/>
          </a:stretch>
        </p:blipFill>
        <p:spPr>
          <a:xfrm>
            <a:off x="3650653" y="2570622"/>
            <a:ext cx="4890694" cy="3309929"/>
          </a:xfrm>
          <a:prstGeom prst="rect">
            <a:avLst/>
          </a:prstGeom>
        </p:spPr>
      </p:pic>
    </p:spTree>
    <p:extLst>
      <p:ext uri="{BB962C8B-B14F-4D97-AF65-F5344CB8AC3E}">
        <p14:creationId xmlns:p14="http://schemas.microsoft.com/office/powerpoint/2010/main" val="1733116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E49A6-958F-4060-BD0C-8E96360B361B}"/>
              </a:ext>
            </a:extLst>
          </p:cNvPr>
          <p:cNvSpPr>
            <a:spLocks noGrp="1"/>
          </p:cNvSpPr>
          <p:nvPr>
            <p:ph type="title"/>
          </p:nvPr>
        </p:nvSpPr>
        <p:spPr/>
        <p:txBody>
          <a:bodyPr/>
          <a:lstStyle/>
          <a:p>
            <a:r>
              <a:rPr lang="en-US" dirty="0"/>
              <a:t>It’s Essentially 4-5 tests, plus your current Licensing</a:t>
            </a:r>
          </a:p>
        </p:txBody>
      </p:sp>
      <p:sp>
        <p:nvSpPr>
          <p:cNvPr id="3" name="Content Placeholder 2">
            <a:extLst>
              <a:ext uri="{FF2B5EF4-FFF2-40B4-BE49-F238E27FC236}">
                <a16:creationId xmlns:a16="http://schemas.microsoft.com/office/drawing/2014/main" id="{9E88C918-3570-48A0-B89F-95CD86C57FDC}"/>
              </a:ext>
            </a:extLst>
          </p:cNvPr>
          <p:cNvSpPr>
            <a:spLocks noGrp="1"/>
          </p:cNvSpPr>
          <p:nvPr>
            <p:ph idx="1"/>
          </p:nvPr>
        </p:nvSpPr>
        <p:spPr/>
        <p:txBody>
          <a:bodyPr/>
          <a:lstStyle/>
          <a:p>
            <a:r>
              <a:rPr lang="en-US" dirty="0"/>
              <a:t>Here’s an example from the Ch. 74 Guide</a:t>
            </a:r>
          </a:p>
        </p:txBody>
      </p:sp>
      <p:pic>
        <p:nvPicPr>
          <p:cNvPr id="6" name="Picture 5">
            <a:extLst>
              <a:ext uri="{FF2B5EF4-FFF2-40B4-BE49-F238E27FC236}">
                <a16:creationId xmlns:a16="http://schemas.microsoft.com/office/drawing/2014/main" id="{681960C6-F9CD-49C6-8C86-31ED4E6E34DF}"/>
              </a:ext>
            </a:extLst>
          </p:cNvPr>
          <p:cNvPicPr>
            <a:picLocks noChangeAspect="1"/>
          </p:cNvPicPr>
          <p:nvPr/>
        </p:nvPicPr>
        <p:blipFill>
          <a:blip r:embed="rId2"/>
          <a:stretch>
            <a:fillRect/>
          </a:stretch>
        </p:blipFill>
        <p:spPr>
          <a:xfrm>
            <a:off x="3638637" y="2567856"/>
            <a:ext cx="4914725" cy="3282984"/>
          </a:xfrm>
          <a:prstGeom prst="rect">
            <a:avLst/>
          </a:prstGeom>
        </p:spPr>
      </p:pic>
    </p:spTree>
    <p:extLst>
      <p:ext uri="{BB962C8B-B14F-4D97-AF65-F5344CB8AC3E}">
        <p14:creationId xmlns:p14="http://schemas.microsoft.com/office/powerpoint/2010/main" val="657165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004DF-E95E-4831-A898-493CFDCDF9CB}"/>
              </a:ext>
            </a:extLst>
          </p:cNvPr>
          <p:cNvSpPr>
            <a:spLocks noGrp="1"/>
          </p:cNvSpPr>
          <p:nvPr>
            <p:ph type="title"/>
          </p:nvPr>
        </p:nvSpPr>
        <p:spPr/>
        <p:txBody>
          <a:bodyPr/>
          <a:lstStyle/>
          <a:p>
            <a:r>
              <a:rPr lang="en-US" dirty="0"/>
              <a:t>What are the Vocational Technical Literacy Skills Test (VTELS)?</a:t>
            </a:r>
          </a:p>
        </p:txBody>
      </p:sp>
      <p:sp>
        <p:nvSpPr>
          <p:cNvPr id="3" name="Content Placeholder 2">
            <a:extLst>
              <a:ext uri="{FF2B5EF4-FFF2-40B4-BE49-F238E27FC236}">
                <a16:creationId xmlns:a16="http://schemas.microsoft.com/office/drawing/2014/main" id="{08D741F5-7484-4729-9F2A-9581944EB5F6}"/>
              </a:ext>
            </a:extLst>
          </p:cNvPr>
          <p:cNvSpPr>
            <a:spLocks noGrp="1"/>
          </p:cNvSpPr>
          <p:nvPr>
            <p:ph idx="1"/>
          </p:nvPr>
        </p:nvSpPr>
        <p:spPr/>
        <p:txBody>
          <a:bodyPr/>
          <a:lstStyle/>
          <a:p>
            <a:r>
              <a:rPr lang="en-US" dirty="0"/>
              <a:t>On the website for registration, you will see MTEL for Massachusetts Tests for Educator’s Licensure. This is the correct page. When registering for the exams, make sure you choose </a:t>
            </a:r>
            <a:r>
              <a:rPr lang="en-US" dirty="0">
                <a:hlinkClick r:id="rId2"/>
              </a:rPr>
              <a:t>Vocational Technical Literacy Skills Test (91). </a:t>
            </a:r>
            <a:r>
              <a:rPr lang="en-US" dirty="0"/>
              <a:t>*These are the VTELS</a:t>
            </a:r>
          </a:p>
          <a:p>
            <a:r>
              <a:rPr lang="en-US" dirty="0"/>
              <a:t>There are MTEL exams and VTEL exams. MTELS are a higher content area and are designed for academic teachers and administrative licenses.</a:t>
            </a:r>
          </a:p>
          <a:p>
            <a:r>
              <a:rPr lang="en-US" dirty="0"/>
              <a:t>In the event you take the MTEL exams, it covers the requirements for the VTELS</a:t>
            </a:r>
          </a:p>
        </p:txBody>
      </p:sp>
    </p:spTree>
    <p:extLst>
      <p:ext uri="{BB962C8B-B14F-4D97-AF65-F5344CB8AC3E}">
        <p14:creationId xmlns:p14="http://schemas.microsoft.com/office/powerpoint/2010/main" val="2889688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FD088-1F48-4FCE-AB45-2A82F9494787}"/>
              </a:ext>
            </a:extLst>
          </p:cNvPr>
          <p:cNvSpPr>
            <a:spLocks noGrp="1"/>
          </p:cNvSpPr>
          <p:nvPr>
            <p:ph type="title"/>
          </p:nvPr>
        </p:nvSpPr>
        <p:spPr/>
        <p:txBody>
          <a:bodyPr/>
          <a:lstStyle/>
          <a:p>
            <a:r>
              <a:rPr lang="en-US" dirty="0"/>
              <a:t>MA Vocational Teacher Testing Program</a:t>
            </a:r>
          </a:p>
        </p:txBody>
      </p:sp>
      <p:sp>
        <p:nvSpPr>
          <p:cNvPr id="3" name="Content Placeholder 2">
            <a:extLst>
              <a:ext uri="{FF2B5EF4-FFF2-40B4-BE49-F238E27FC236}">
                <a16:creationId xmlns:a16="http://schemas.microsoft.com/office/drawing/2014/main" id="{0624DBF1-3C77-4DF9-AD03-4C5C1CFD724A}"/>
              </a:ext>
            </a:extLst>
          </p:cNvPr>
          <p:cNvSpPr>
            <a:spLocks noGrp="1"/>
          </p:cNvSpPr>
          <p:nvPr>
            <p:ph idx="1"/>
          </p:nvPr>
        </p:nvSpPr>
        <p:spPr/>
        <p:txBody>
          <a:bodyPr>
            <a:normAutofit lnSpcReduction="10000"/>
          </a:bodyPr>
          <a:lstStyle/>
          <a:p>
            <a:r>
              <a:rPr lang="en-US" dirty="0"/>
              <a:t>The MA Vocational Teacher Testing Program is administered through Greater Lowell Technical High School. To date, this is the only location for both the written and performance exams. Registration, handbooks, outlines, resources, are all available through their </a:t>
            </a:r>
            <a:r>
              <a:rPr lang="en-US" dirty="0">
                <a:hlinkClick r:id="rId2"/>
              </a:rPr>
              <a:t>website</a:t>
            </a:r>
            <a:r>
              <a:rPr lang="en-US" dirty="0"/>
              <a:t>.</a:t>
            </a:r>
          </a:p>
          <a:p>
            <a:r>
              <a:rPr lang="en-US" dirty="0"/>
              <a:t>Registration is only done by mail with a money order. They do not have online registration.</a:t>
            </a:r>
          </a:p>
          <a:p>
            <a:r>
              <a:rPr lang="en-US" dirty="0"/>
              <a:t>First you must pass the written exam in your content area; e.g. if your field is plumbing, you must pass the written plumbing exam to become eligible for the practical exam. If you field is hospitality, you must pass the hospitality written exam, and so on. </a:t>
            </a:r>
          </a:p>
        </p:txBody>
      </p:sp>
    </p:spTree>
    <p:extLst>
      <p:ext uri="{BB962C8B-B14F-4D97-AF65-F5344CB8AC3E}">
        <p14:creationId xmlns:p14="http://schemas.microsoft.com/office/powerpoint/2010/main" val="2222139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F3751-E446-4812-B789-FA6E68CE8B14}"/>
              </a:ext>
            </a:extLst>
          </p:cNvPr>
          <p:cNvSpPr>
            <a:spLocks noGrp="1"/>
          </p:cNvSpPr>
          <p:nvPr>
            <p:ph type="title"/>
          </p:nvPr>
        </p:nvSpPr>
        <p:spPr/>
        <p:txBody>
          <a:bodyPr/>
          <a:lstStyle/>
          <a:p>
            <a:r>
              <a:rPr lang="en-US" dirty="0"/>
              <a:t>MA Vocational Teacher Testing Program continued</a:t>
            </a:r>
          </a:p>
        </p:txBody>
      </p:sp>
      <p:sp>
        <p:nvSpPr>
          <p:cNvPr id="3" name="Content Placeholder 2">
            <a:extLst>
              <a:ext uri="{FF2B5EF4-FFF2-40B4-BE49-F238E27FC236}">
                <a16:creationId xmlns:a16="http://schemas.microsoft.com/office/drawing/2014/main" id="{4CAEF928-3CD5-4F77-B777-2C4A87E48709}"/>
              </a:ext>
            </a:extLst>
          </p:cNvPr>
          <p:cNvSpPr>
            <a:spLocks noGrp="1"/>
          </p:cNvSpPr>
          <p:nvPr>
            <p:ph idx="1"/>
          </p:nvPr>
        </p:nvSpPr>
        <p:spPr/>
        <p:txBody>
          <a:bodyPr>
            <a:normAutofit lnSpcReduction="10000"/>
          </a:bodyPr>
          <a:lstStyle/>
          <a:p>
            <a:r>
              <a:rPr lang="en-US" dirty="0"/>
              <a:t>Candidates must pass the written examination with a score of 70% or above before registering for the performance exam.</a:t>
            </a:r>
          </a:p>
          <a:p>
            <a:r>
              <a:rPr lang="en-US" dirty="0"/>
              <a:t>Once you pass the written exam you will be mailed a performance exam registration form.</a:t>
            </a:r>
          </a:p>
          <a:p>
            <a:r>
              <a:rPr lang="en-US" dirty="0"/>
              <a:t>If you need a performance exam registration form please contact the Testing Program Office.</a:t>
            </a:r>
          </a:p>
          <a:p>
            <a:r>
              <a:rPr lang="en-US" dirty="0"/>
              <a:t>For questions, please contact Lisa Boyd at </a:t>
            </a:r>
            <a:r>
              <a:rPr lang="en-US" u="sng" dirty="0">
                <a:hlinkClick r:id="rId2"/>
              </a:rPr>
              <a:t>lboyd@gltech.org</a:t>
            </a:r>
            <a:endParaRPr lang="en-US" u="sng" dirty="0"/>
          </a:p>
          <a:p>
            <a:r>
              <a:rPr lang="en-US" dirty="0"/>
              <a:t>You can also follow them on Twitter </a:t>
            </a:r>
            <a:r>
              <a:rPr lang="en-US" dirty="0">
                <a:hlinkClick r:id="rId3"/>
              </a:rPr>
              <a:t>@</a:t>
            </a:r>
            <a:r>
              <a:rPr lang="en-US" dirty="0" err="1">
                <a:hlinkClick r:id="rId3"/>
              </a:rPr>
              <a:t>MATeacherTest</a:t>
            </a:r>
            <a:endParaRPr lang="en-US" dirty="0"/>
          </a:p>
        </p:txBody>
      </p:sp>
    </p:spTree>
    <p:extLst>
      <p:ext uri="{BB962C8B-B14F-4D97-AF65-F5344CB8AC3E}">
        <p14:creationId xmlns:p14="http://schemas.microsoft.com/office/powerpoint/2010/main" val="984434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D70CB38-0E2C-463F-BAB0-BA0A95D24485}"/>
              </a:ext>
            </a:extLst>
          </p:cNvPr>
          <p:cNvPicPr>
            <a:picLocks noChangeAspect="1"/>
          </p:cNvPicPr>
          <p:nvPr/>
        </p:nvPicPr>
        <p:blipFill>
          <a:blip r:embed="rId2"/>
          <a:stretch>
            <a:fillRect/>
          </a:stretch>
        </p:blipFill>
        <p:spPr>
          <a:xfrm>
            <a:off x="3466445" y="90157"/>
            <a:ext cx="5259110" cy="6677685"/>
          </a:xfrm>
          <a:prstGeom prst="rect">
            <a:avLst/>
          </a:prstGeom>
        </p:spPr>
      </p:pic>
    </p:spTree>
    <p:extLst>
      <p:ext uri="{BB962C8B-B14F-4D97-AF65-F5344CB8AC3E}">
        <p14:creationId xmlns:p14="http://schemas.microsoft.com/office/powerpoint/2010/main" val="3975235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FA1C5-2206-4C32-B99B-A8DDDB3F6D75}"/>
              </a:ext>
            </a:extLst>
          </p:cNvPr>
          <p:cNvSpPr>
            <a:spLocks noGrp="1"/>
          </p:cNvSpPr>
          <p:nvPr>
            <p:ph type="title"/>
          </p:nvPr>
        </p:nvSpPr>
        <p:spPr/>
        <p:txBody>
          <a:bodyPr/>
          <a:lstStyle/>
          <a:p>
            <a:r>
              <a:rPr lang="en-US" dirty="0"/>
              <a:t>Summary: What you Need</a:t>
            </a:r>
          </a:p>
        </p:txBody>
      </p:sp>
      <p:sp>
        <p:nvSpPr>
          <p:cNvPr id="3" name="Content Placeholder 2">
            <a:extLst>
              <a:ext uri="{FF2B5EF4-FFF2-40B4-BE49-F238E27FC236}">
                <a16:creationId xmlns:a16="http://schemas.microsoft.com/office/drawing/2014/main" id="{DFBB57EA-0B03-4384-B043-1C103D988D41}"/>
              </a:ext>
            </a:extLst>
          </p:cNvPr>
          <p:cNvSpPr>
            <a:spLocks noGrp="1"/>
          </p:cNvSpPr>
          <p:nvPr>
            <p:ph idx="1"/>
          </p:nvPr>
        </p:nvSpPr>
        <p:spPr/>
        <p:txBody>
          <a:bodyPr/>
          <a:lstStyle/>
          <a:p>
            <a:r>
              <a:rPr lang="en-US" dirty="0"/>
              <a:t>The education requirement (i.e. bachelor’s degree, associate degree or high school diploma) </a:t>
            </a:r>
          </a:p>
          <a:p>
            <a:r>
              <a:rPr lang="en-US" dirty="0"/>
              <a:t>The employment experience requirement</a:t>
            </a:r>
          </a:p>
          <a:p>
            <a:r>
              <a:rPr lang="en-US" dirty="0"/>
              <a:t>The occupational license requirement</a:t>
            </a:r>
          </a:p>
          <a:p>
            <a:r>
              <a:rPr lang="en-US" dirty="0"/>
              <a:t>Achieving a passing score on the subject specific written and performance exams and </a:t>
            </a:r>
          </a:p>
          <a:p>
            <a:r>
              <a:rPr lang="en-US" dirty="0"/>
              <a:t>Achieving a passing score on one of the literacy skills VTEL’s or MTELs. </a:t>
            </a:r>
          </a:p>
        </p:txBody>
      </p:sp>
    </p:spTree>
    <p:extLst>
      <p:ext uri="{BB962C8B-B14F-4D97-AF65-F5344CB8AC3E}">
        <p14:creationId xmlns:p14="http://schemas.microsoft.com/office/powerpoint/2010/main" val="3636375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14B0D-1FE8-4D75-8D37-16D40E4FFD00}"/>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B41645CE-4538-45F6-9A93-AC58431FF47C}"/>
              </a:ext>
            </a:extLst>
          </p:cNvPr>
          <p:cNvSpPr>
            <a:spLocks noGrp="1"/>
          </p:cNvSpPr>
          <p:nvPr>
            <p:ph idx="1"/>
          </p:nvPr>
        </p:nvSpPr>
        <p:spPr/>
        <p:txBody>
          <a:bodyPr/>
          <a:lstStyle/>
          <a:p>
            <a:r>
              <a:rPr lang="en-US" dirty="0"/>
              <a:t>Please feel free to reach out to me if you have any further questions.</a:t>
            </a:r>
          </a:p>
          <a:p>
            <a:r>
              <a:rPr lang="en-US" dirty="0"/>
              <a:t>Email: </a:t>
            </a:r>
            <a:r>
              <a:rPr lang="en-US" dirty="0">
                <a:hlinkClick r:id="rId2"/>
              </a:rPr>
              <a:t>jrlussier82@gmail.com</a:t>
            </a:r>
            <a:endParaRPr lang="en-US" dirty="0"/>
          </a:p>
          <a:p>
            <a:endParaRPr lang="en-US" dirty="0"/>
          </a:p>
        </p:txBody>
      </p:sp>
    </p:spTree>
    <p:extLst>
      <p:ext uri="{BB962C8B-B14F-4D97-AF65-F5344CB8AC3E}">
        <p14:creationId xmlns:p14="http://schemas.microsoft.com/office/powerpoint/2010/main" val="1792024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6C817-5E0D-4893-8938-450940875016}"/>
              </a:ext>
            </a:extLst>
          </p:cNvPr>
          <p:cNvSpPr>
            <a:spLocks noGrp="1"/>
          </p:cNvSpPr>
          <p:nvPr>
            <p:ph type="title"/>
          </p:nvPr>
        </p:nvSpPr>
        <p:spPr/>
        <p:txBody>
          <a:bodyPr/>
          <a:lstStyle/>
          <a:p>
            <a:r>
              <a:rPr lang="en-US" dirty="0"/>
              <a:t>About the Presenter</a:t>
            </a:r>
          </a:p>
        </p:txBody>
      </p:sp>
      <p:sp>
        <p:nvSpPr>
          <p:cNvPr id="3" name="Content Placeholder 2">
            <a:extLst>
              <a:ext uri="{FF2B5EF4-FFF2-40B4-BE49-F238E27FC236}">
                <a16:creationId xmlns:a16="http://schemas.microsoft.com/office/drawing/2014/main" id="{A598114B-CA8E-450A-8A22-EE32217D923C}"/>
              </a:ext>
            </a:extLst>
          </p:cNvPr>
          <p:cNvSpPr>
            <a:spLocks noGrp="1"/>
          </p:cNvSpPr>
          <p:nvPr>
            <p:ph idx="1"/>
          </p:nvPr>
        </p:nvSpPr>
        <p:spPr/>
        <p:txBody>
          <a:bodyPr>
            <a:normAutofit/>
          </a:bodyPr>
          <a:lstStyle/>
          <a:p>
            <a:r>
              <a:rPr lang="en-US" sz="1400" dirty="0"/>
              <a:t>Jarrod Lussier of Fairhaven, Ma. I am a class of 2000 Plumbing graduate of Greater New Bedford Voc-Tech in New Bedford, Ma</a:t>
            </a:r>
          </a:p>
          <a:p>
            <a:r>
              <a:rPr lang="en-US" sz="1400" dirty="0"/>
              <a:t>I currently hold the following Ch. 74 licenses:</a:t>
            </a:r>
          </a:p>
          <a:p>
            <a:pPr lvl="1"/>
            <a:r>
              <a:rPr lang="en-US" sz="1400" dirty="0"/>
              <a:t>Superintendent/ Assistant Superintendent	Principal/ Assistant Principal	Vocational Director</a:t>
            </a:r>
          </a:p>
          <a:p>
            <a:pPr lvl="1"/>
            <a:r>
              <a:rPr lang="en-US" sz="1400" dirty="0"/>
              <a:t>Cooperative Education Coordinator		Plumbing Instructor</a:t>
            </a:r>
          </a:p>
          <a:p>
            <a:r>
              <a:rPr lang="en-US" sz="1400" dirty="0"/>
              <a:t>I am currently an administrator at Greater New Bedford Voc Tech. I am in my 2</a:t>
            </a:r>
            <a:r>
              <a:rPr lang="en-US" sz="1400" baseline="30000" dirty="0"/>
              <a:t>nd</a:t>
            </a:r>
            <a:r>
              <a:rPr lang="en-US" sz="1400" dirty="0"/>
              <a:t> year with the district in the role of Academy Administrator, and my first year as the Technical Institute Director.</a:t>
            </a:r>
          </a:p>
          <a:p>
            <a:r>
              <a:rPr lang="en-US" sz="1400" dirty="0"/>
              <a:t>Previously, I served as a Chapter 74 plumbing instructor at Southeastern Regional Vocational High School in Easton, Ma where I taught for 8 years. I then transitioned to administration and served as a Vocational Supervisor for 1 year.</a:t>
            </a:r>
          </a:p>
          <a:p>
            <a:r>
              <a:rPr lang="en-US" sz="1400" dirty="0"/>
              <a:t>I am offering this presentation on my own behalf and not as a representative of either district.</a:t>
            </a:r>
          </a:p>
        </p:txBody>
      </p:sp>
    </p:spTree>
    <p:extLst>
      <p:ext uri="{BB962C8B-B14F-4D97-AF65-F5344CB8AC3E}">
        <p14:creationId xmlns:p14="http://schemas.microsoft.com/office/powerpoint/2010/main" val="2344048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8C9A4-7051-4BBE-A6C0-C7939A844076}"/>
              </a:ext>
            </a:extLst>
          </p:cNvPr>
          <p:cNvSpPr>
            <a:spLocks noGrp="1"/>
          </p:cNvSpPr>
          <p:nvPr>
            <p:ph type="title"/>
          </p:nvPr>
        </p:nvSpPr>
        <p:spPr/>
        <p:txBody>
          <a:bodyPr/>
          <a:lstStyle/>
          <a:p>
            <a:r>
              <a:rPr lang="en-US" dirty="0"/>
              <a:t>What is chapter 74 vocational education?</a:t>
            </a:r>
          </a:p>
        </p:txBody>
      </p:sp>
      <p:sp>
        <p:nvSpPr>
          <p:cNvPr id="3" name="Content Placeholder 2">
            <a:extLst>
              <a:ext uri="{FF2B5EF4-FFF2-40B4-BE49-F238E27FC236}">
                <a16:creationId xmlns:a16="http://schemas.microsoft.com/office/drawing/2014/main" id="{4F4B99E0-F67A-499B-8420-02E598711C42}"/>
              </a:ext>
            </a:extLst>
          </p:cNvPr>
          <p:cNvSpPr>
            <a:spLocks noGrp="1"/>
          </p:cNvSpPr>
          <p:nvPr>
            <p:ph idx="1"/>
          </p:nvPr>
        </p:nvSpPr>
        <p:spPr/>
        <p:txBody>
          <a:bodyPr/>
          <a:lstStyle/>
          <a:p>
            <a:r>
              <a:rPr lang="en-US" b="1" dirty="0"/>
              <a:t>Chapter 74-approved vocational technical education programs</a:t>
            </a:r>
            <a:r>
              <a:rPr lang="en-US" dirty="0"/>
              <a:t> are programs that meet the definition of vocational technical education contained in </a:t>
            </a:r>
            <a:r>
              <a:rPr lang="en-US" dirty="0">
                <a:hlinkClick r:id="rId2"/>
              </a:rPr>
              <a:t>Massachusetts General Law Chapter 74.</a:t>
            </a:r>
            <a:endParaRPr lang="en-US" dirty="0"/>
          </a:p>
          <a:p>
            <a:r>
              <a:rPr lang="en-US" dirty="0"/>
              <a:t>Districts apply for program approval to Department of Elementary and Secondary Education’s (DESE) Office for College, Career, and Technical Education (OCCTE) pursuant to Chapter 74 and the Vocational Technical Education Regulations.</a:t>
            </a:r>
          </a:p>
        </p:txBody>
      </p:sp>
    </p:spTree>
    <p:extLst>
      <p:ext uri="{BB962C8B-B14F-4D97-AF65-F5344CB8AC3E}">
        <p14:creationId xmlns:p14="http://schemas.microsoft.com/office/powerpoint/2010/main" val="41756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9EC64-5608-464F-818B-5204691B0D19}"/>
              </a:ext>
            </a:extLst>
          </p:cNvPr>
          <p:cNvSpPr>
            <a:spLocks noGrp="1"/>
          </p:cNvSpPr>
          <p:nvPr>
            <p:ph type="title"/>
          </p:nvPr>
        </p:nvSpPr>
        <p:spPr/>
        <p:txBody>
          <a:bodyPr/>
          <a:lstStyle/>
          <a:p>
            <a:r>
              <a:rPr lang="en-US" dirty="0"/>
              <a:t>New Name, Same Meaning</a:t>
            </a:r>
          </a:p>
        </p:txBody>
      </p:sp>
      <p:sp>
        <p:nvSpPr>
          <p:cNvPr id="3" name="Content Placeholder 2">
            <a:extLst>
              <a:ext uri="{FF2B5EF4-FFF2-40B4-BE49-F238E27FC236}">
                <a16:creationId xmlns:a16="http://schemas.microsoft.com/office/drawing/2014/main" id="{E5FD4348-F7F1-42C5-8F3A-E8EA2B2D1769}"/>
              </a:ext>
            </a:extLst>
          </p:cNvPr>
          <p:cNvSpPr>
            <a:spLocks noGrp="1"/>
          </p:cNvSpPr>
          <p:nvPr>
            <p:ph idx="1"/>
          </p:nvPr>
        </p:nvSpPr>
        <p:spPr/>
        <p:txBody>
          <a:bodyPr/>
          <a:lstStyle/>
          <a:p>
            <a:r>
              <a:rPr lang="en-US" dirty="0"/>
              <a:t>Vocational Education has been referred to, more and more, as Career Vocational and Technical Education (CVTE). In the event you see a link or page referencing CVTE, it is the same as vocational.</a:t>
            </a:r>
          </a:p>
        </p:txBody>
      </p:sp>
    </p:spTree>
    <p:extLst>
      <p:ext uri="{BB962C8B-B14F-4D97-AF65-F5344CB8AC3E}">
        <p14:creationId xmlns:p14="http://schemas.microsoft.com/office/powerpoint/2010/main" val="1817696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DBCC1-3CB2-43F4-9298-8630AF384E8B}"/>
              </a:ext>
            </a:extLst>
          </p:cNvPr>
          <p:cNvSpPr>
            <a:spLocks noGrp="1"/>
          </p:cNvSpPr>
          <p:nvPr>
            <p:ph type="title"/>
          </p:nvPr>
        </p:nvSpPr>
        <p:spPr/>
        <p:txBody>
          <a:bodyPr/>
          <a:lstStyle/>
          <a:p>
            <a:r>
              <a:rPr lang="en-US" dirty="0"/>
              <a:t>How Many Vocational and Chapter 74 Schools are there in Massachusetts?</a:t>
            </a:r>
          </a:p>
        </p:txBody>
      </p:sp>
      <p:sp>
        <p:nvSpPr>
          <p:cNvPr id="3" name="Content Placeholder 2">
            <a:extLst>
              <a:ext uri="{FF2B5EF4-FFF2-40B4-BE49-F238E27FC236}">
                <a16:creationId xmlns:a16="http://schemas.microsoft.com/office/drawing/2014/main" id="{9C4FB855-1501-4D64-AF0D-2B28570AEC6F}"/>
              </a:ext>
            </a:extLst>
          </p:cNvPr>
          <p:cNvSpPr>
            <a:spLocks noGrp="1"/>
          </p:cNvSpPr>
          <p:nvPr>
            <p:ph idx="1"/>
          </p:nvPr>
        </p:nvSpPr>
        <p:spPr/>
        <p:txBody>
          <a:bodyPr/>
          <a:lstStyle/>
          <a:p>
            <a:r>
              <a:rPr lang="en-US" dirty="0"/>
              <a:t>As of 2021, there are </a:t>
            </a:r>
            <a:r>
              <a:rPr lang="en-US" dirty="0">
                <a:hlinkClick r:id="rId2"/>
              </a:rPr>
              <a:t>39 Vocational High Schools in Massachusetts</a:t>
            </a:r>
            <a:endParaRPr lang="en-US" dirty="0"/>
          </a:p>
          <a:p>
            <a:r>
              <a:rPr lang="en-US" dirty="0"/>
              <a:t>There are also dozens of comprehensive high schools; New Bedford High, Durfee High, Taunton High, Brockton High, and more, that offer approved </a:t>
            </a:r>
            <a:r>
              <a:rPr lang="en-US" dirty="0">
                <a:hlinkClick r:id="rId3"/>
              </a:rPr>
              <a:t>Chapter 74 Vocational Programs.</a:t>
            </a:r>
            <a:endParaRPr lang="en-US" dirty="0"/>
          </a:p>
          <a:p>
            <a:r>
              <a:rPr lang="en-US" dirty="0"/>
              <a:t>Employment Opportunities can be found on </a:t>
            </a:r>
            <a:r>
              <a:rPr lang="en-US" dirty="0">
                <a:hlinkClick r:id="rId4"/>
              </a:rPr>
              <a:t>School Spring</a:t>
            </a:r>
            <a:r>
              <a:rPr lang="en-US" dirty="0"/>
              <a:t>.</a:t>
            </a:r>
          </a:p>
        </p:txBody>
      </p:sp>
    </p:spTree>
    <p:extLst>
      <p:ext uri="{BB962C8B-B14F-4D97-AF65-F5344CB8AC3E}">
        <p14:creationId xmlns:p14="http://schemas.microsoft.com/office/powerpoint/2010/main" val="3937713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B0F19-B61E-4515-B22A-2C744FAF210A}"/>
              </a:ext>
            </a:extLst>
          </p:cNvPr>
          <p:cNvSpPr>
            <a:spLocks noGrp="1"/>
          </p:cNvSpPr>
          <p:nvPr>
            <p:ph type="title"/>
          </p:nvPr>
        </p:nvSpPr>
        <p:spPr/>
        <p:txBody>
          <a:bodyPr/>
          <a:lstStyle/>
          <a:p>
            <a:r>
              <a:rPr lang="en-US" dirty="0"/>
              <a:t>What grades can I teach with my license(s)?</a:t>
            </a:r>
          </a:p>
        </p:txBody>
      </p:sp>
      <p:sp>
        <p:nvSpPr>
          <p:cNvPr id="3" name="Content Placeholder 2">
            <a:extLst>
              <a:ext uri="{FF2B5EF4-FFF2-40B4-BE49-F238E27FC236}">
                <a16:creationId xmlns:a16="http://schemas.microsoft.com/office/drawing/2014/main" id="{21F5457D-3D64-45C9-BC28-66DDBA7029EE}"/>
              </a:ext>
            </a:extLst>
          </p:cNvPr>
          <p:cNvSpPr>
            <a:spLocks noGrp="1"/>
          </p:cNvSpPr>
          <p:nvPr>
            <p:ph idx="1"/>
          </p:nvPr>
        </p:nvSpPr>
        <p:spPr/>
        <p:txBody>
          <a:bodyPr/>
          <a:lstStyle/>
          <a:p>
            <a:r>
              <a:rPr lang="en-US" dirty="0"/>
              <a:t>As a Chapter 74 teacher, your initial license is listed as 9 – 14, preliminary</a:t>
            </a:r>
          </a:p>
          <a:p>
            <a:r>
              <a:rPr lang="en-US" dirty="0"/>
              <a:t>This means you can teach at the Secondary level (grades 9 – 12, high school)</a:t>
            </a:r>
          </a:p>
          <a:p>
            <a:r>
              <a:rPr lang="en-US" dirty="0"/>
              <a:t>You can also teach at the Post-Secondary level (Technical Institute/ post-graduate level)</a:t>
            </a:r>
          </a:p>
        </p:txBody>
      </p:sp>
    </p:spTree>
    <p:extLst>
      <p:ext uri="{BB962C8B-B14F-4D97-AF65-F5344CB8AC3E}">
        <p14:creationId xmlns:p14="http://schemas.microsoft.com/office/powerpoint/2010/main" val="692666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77F19-C1E4-43CC-BF9A-D6D6B3E2461F}"/>
              </a:ext>
            </a:extLst>
          </p:cNvPr>
          <p:cNvSpPr>
            <a:spLocks noGrp="1"/>
          </p:cNvSpPr>
          <p:nvPr>
            <p:ph type="title"/>
          </p:nvPr>
        </p:nvSpPr>
        <p:spPr/>
        <p:txBody>
          <a:bodyPr/>
          <a:lstStyle/>
          <a:p>
            <a:r>
              <a:rPr lang="en-US" dirty="0"/>
              <a:t>How do I become licensed?</a:t>
            </a:r>
          </a:p>
        </p:txBody>
      </p:sp>
      <p:sp>
        <p:nvSpPr>
          <p:cNvPr id="3" name="Content Placeholder 2">
            <a:extLst>
              <a:ext uri="{FF2B5EF4-FFF2-40B4-BE49-F238E27FC236}">
                <a16:creationId xmlns:a16="http://schemas.microsoft.com/office/drawing/2014/main" id="{B1980DC2-70E8-4EC3-B7BC-D5BCB77FF4C5}"/>
              </a:ext>
            </a:extLst>
          </p:cNvPr>
          <p:cNvSpPr>
            <a:spLocks noGrp="1"/>
          </p:cNvSpPr>
          <p:nvPr>
            <p:ph idx="1"/>
          </p:nvPr>
        </p:nvSpPr>
        <p:spPr/>
        <p:txBody>
          <a:bodyPr>
            <a:normAutofit/>
          </a:bodyPr>
          <a:lstStyle/>
          <a:p>
            <a:r>
              <a:rPr lang="en-US" dirty="0"/>
              <a:t>Step 1 What License do I need?</a:t>
            </a:r>
          </a:p>
          <a:p>
            <a:pPr lvl="1"/>
            <a:r>
              <a:rPr lang="en-US" dirty="0"/>
              <a:t>Every vocational (CVTE) teacher must first obtain a preliminary license. </a:t>
            </a:r>
            <a:r>
              <a:rPr lang="en-US" dirty="0">
                <a:hlinkClick r:id="rId2"/>
              </a:rPr>
              <a:t>The Chapter 74 Guide for Preliminary Vocational Technical Teacher Licensure </a:t>
            </a:r>
            <a:r>
              <a:rPr lang="en-US" dirty="0"/>
              <a:t>is listed on the Department of Elementary and secondary Education’s (DESE) website.</a:t>
            </a:r>
          </a:p>
          <a:p>
            <a:r>
              <a:rPr lang="en-US" dirty="0"/>
              <a:t>How do I find the license I need?</a:t>
            </a:r>
          </a:p>
          <a:p>
            <a:pPr lvl="1"/>
            <a:r>
              <a:rPr lang="en-US" dirty="0"/>
              <a:t>Using this guide, you will learn how to find the license that aligns to your work experience and what the specific requirements are.</a:t>
            </a:r>
          </a:p>
          <a:p>
            <a:pPr lvl="1"/>
            <a:endParaRPr lang="en-US" dirty="0"/>
          </a:p>
        </p:txBody>
      </p:sp>
    </p:spTree>
    <p:extLst>
      <p:ext uri="{BB962C8B-B14F-4D97-AF65-F5344CB8AC3E}">
        <p14:creationId xmlns:p14="http://schemas.microsoft.com/office/powerpoint/2010/main" val="1734254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187A7-5286-4040-AB9A-BE081E8C679B}"/>
              </a:ext>
            </a:extLst>
          </p:cNvPr>
          <p:cNvSpPr>
            <a:spLocks noGrp="1"/>
          </p:cNvSpPr>
          <p:nvPr>
            <p:ph type="title"/>
          </p:nvPr>
        </p:nvSpPr>
        <p:spPr/>
        <p:txBody>
          <a:bodyPr/>
          <a:lstStyle/>
          <a:p>
            <a:r>
              <a:rPr lang="en-US" dirty="0"/>
              <a:t>my experience aligns with becoming a Ch. 74 teacher, Now What?</a:t>
            </a:r>
          </a:p>
        </p:txBody>
      </p:sp>
      <p:sp>
        <p:nvSpPr>
          <p:cNvPr id="3" name="Content Placeholder 2">
            <a:extLst>
              <a:ext uri="{FF2B5EF4-FFF2-40B4-BE49-F238E27FC236}">
                <a16:creationId xmlns:a16="http://schemas.microsoft.com/office/drawing/2014/main" id="{E7EC7C32-D362-46C7-9C8C-679BCB879F39}"/>
              </a:ext>
            </a:extLst>
          </p:cNvPr>
          <p:cNvSpPr>
            <a:spLocks noGrp="1"/>
          </p:cNvSpPr>
          <p:nvPr>
            <p:ph idx="1"/>
          </p:nvPr>
        </p:nvSpPr>
        <p:spPr/>
        <p:txBody>
          <a:bodyPr>
            <a:normAutofit/>
          </a:bodyPr>
          <a:lstStyle/>
          <a:p>
            <a:r>
              <a:rPr lang="en-US" dirty="0"/>
              <a:t>Setting up and using an ELAR account</a:t>
            </a:r>
          </a:p>
          <a:p>
            <a:r>
              <a:rPr lang="en-US" dirty="0"/>
              <a:t>The first step for any individual looking to earn a Massachusetts Educator License is to create an ELAR account. The Educator Licensing and Renewal (ELAR) system is the online licensing system used by the Office of Educator Licensure to track the Licensure process for all applicants. </a:t>
            </a:r>
          </a:p>
          <a:p>
            <a:r>
              <a:rPr lang="en-US" dirty="0"/>
              <a:t>Educators are encouraged to set up their own ELAR account so that they can easily access their information by recalling their username and password.  Click </a:t>
            </a:r>
            <a:r>
              <a:rPr lang="en-US" dirty="0">
                <a:hlinkClick r:id="rId2"/>
              </a:rPr>
              <a:t>here</a:t>
            </a:r>
            <a:r>
              <a:rPr lang="en-US" dirty="0"/>
              <a:t> to create your own.</a:t>
            </a:r>
          </a:p>
        </p:txBody>
      </p:sp>
    </p:spTree>
    <p:extLst>
      <p:ext uri="{BB962C8B-B14F-4D97-AF65-F5344CB8AC3E}">
        <p14:creationId xmlns:p14="http://schemas.microsoft.com/office/powerpoint/2010/main" val="3620637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B738B-37C8-4A34-B6A9-970DAD1E47C7}"/>
              </a:ext>
            </a:extLst>
          </p:cNvPr>
          <p:cNvSpPr>
            <a:spLocks noGrp="1"/>
          </p:cNvSpPr>
          <p:nvPr>
            <p:ph type="title"/>
          </p:nvPr>
        </p:nvSpPr>
        <p:spPr/>
        <p:txBody>
          <a:bodyPr/>
          <a:lstStyle/>
          <a:p>
            <a:r>
              <a:rPr lang="en-US" dirty="0" err="1"/>
              <a:t>EXample</a:t>
            </a:r>
            <a:r>
              <a:rPr lang="en-US" dirty="0"/>
              <a:t> </a:t>
            </a:r>
            <a:r>
              <a:rPr lang="en-US" dirty="0" err="1"/>
              <a:t>ELAr</a:t>
            </a:r>
            <a:r>
              <a:rPr lang="en-US" dirty="0"/>
              <a:t> Profile</a:t>
            </a:r>
          </a:p>
        </p:txBody>
      </p:sp>
      <p:pic>
        <p:nvPicPr>
          <p:cNvPr id="5" name="Content Placeholder 4">
            <a:extLst>
              <a:ext uri="{FF2B5EF4-FFF2-40B4-BE49-F238E27FC236}">
                <a16:creationId xmlns:a16="http://schemas.microsoft.com/office/drawing/2014/main" id="{15384E2C-CEC1-40E6-9604-8BD244E8A1DA}"/>
              </a:ext>
            </a:extLst>
          </p:cNvPr>
          <p:cNvPicPr>
            <a:picLocks noGrp="1" noChangeAspect="1"/>
          </p:cNvPicPr>
          <p:nvPr>
            <p:ph idx="1"/>
          </p:nvPr>
        </p:nvPicPr>
        <p:blipFill>
          <a:blip r:embed="rId2"/>
          <a:stretch>
            <a:fillRect/>
          </a:stretch>
        </p:blipFill>
        <p:spPr>
          <a:xfrm>
            <a:off x="391367" y="1412808"/>
            <a:ext cx="11409265" cy="5101113"/>
          </a:xfrm>
        </p:spPr>
      </p:pic>
    </p:spTree>
    <p:extLst>
      <p:ext uri="{BB962C8B-B14F-4D97-AF65-F5344CB8AC3E}">
        <p14:creationId xmlns:p14="http://schemas.microsoft.com/office/powerpoint/2010/main" val="387689062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413</TotalTime>
  <Words>1180</Words>
  <Application>Microsoft Office PowerPoint</Application>
  <PresentationFormat>Widescreen</PresentationFormat>
  <Paragraphs>67</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Gill Sans MT</vt:lpstr>
      <vt:lpstr>Gallery</vt:lpstr>
      <vt:lpstr>The Massachusetts Vocational Teacher Licensure Process</vt:lpstr>
      <vt:lpstr>About the Presenter</vt:lpstr>
      <vt:lpstr>What is chapter 74 vocational education?</vt:lpstr>
      <vt:lpstr>New Name, Same Meaning</vt:lpstr>
      <vt:lpstr>How Many Vocational and Chapter 74 Schools are there in Massachusetts?</vt:lpstr>
      <vt:lpstr>What grades can I teach with my license(s)?</vt:lpstr>
      <vt:lpstr>How do I become licensed?</vt:lpstr>
      <vt:lpstr>my experience aligns with becoming a Ch. 74 teacher, Now What?</vt:lpstr>
      <vt:lpstr>EXample ELAr Profile</vt:lpstr>
      <vt:lpstr>What are the basics?</vt:lpstr>
      <vt:lpstr>It’s Essentially 4-5 tests, plus your current Licensing</vt:lpstr>
      <vt:lpstr>It’s Essentially 4-5 tests, plus your current Licensing</vt:lpstr>
      <vt:lpstr>What are the Vocational Technical Literacy Skills Test (VTELS)?</vt:lpstr>
      <vt:lpstr>MA Vocational Teacher Testing Program</vt:lpstr>
      <vt:lpstr>MA Vocational Teacher Testing Program continued</vt:lpstr>
      <vt:lpstr>PowerPoint Presentation</vt:lpstr>
      <vt:lpstr>Summary: What you Need</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Massachusetts Vocational Teacher Licensure Process</dc:title>
  <dc:creator>Lussier, Jarrod</dc:creator>
  <cp:lastModifiedBy>Lussier, Jarrod</cp:lastModifiedBy>
  <cp:revision>20</cp:revision>
  <dcterms:created xsi:type="dcterms:W3CDTF">2021-04-06T00:21:16Z</dcterms:created>
  <dcterms:modified xsi:type="dcterms:W3CDTF">2021-05-20T22:54:49Z</dcterms:modified>
</cp:coreProperties>
</file>